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329" autoAdjust="0"/>
  </p:normalViewPr>
  <p:slideViewPr>
    <p:cSldViewPr snapToGrid="0">
      <p:cViewPr varScale="1">
        <p:scale>
          <a:sx n="60" d="100"/>
          <a:sy n="60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EFA8-2E8D-455B-BC4B-091F40AD82A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9FF6-217F-49B2-A424-F86DC7C78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0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B9FF6-217F-49B2-A424-F86DC7C78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9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B9FF6-217F-49B2-A424-F86DC7C789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3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2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4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1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6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49F0-F62C-4F5C-83A4-D573F226174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E8BD-83C3-45EA-919B-973B1E0E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78631" y="633046"/>
            <a:ext cx="99776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Base </a:t>
            </a:r>
            <a:r>
              <a:rPr lang="en-US" sz="6600" dirty="0" smtClean="0">
                <a:solidFill>
                  <a:schemeClr val="bg1"/>
                </a:solidFill>
              </a:rPr>
              <a:t>Quiz - Post Review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396" y="3549424"/>
            <a:ext cx="6024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Titration &amp; Neutralization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77571" y="6460532"/>
            <a:ext cx="13516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By Jeff </a:t>
            </a:r>
            <a:r>
              <a:rPr lang="en-US" sz="1000" dirty="0" err="1" smtClean="0"/>
              <a:t>Christopherson</a:t>
            </a:r>
            <a:endParaRPr lang="en-US" sz="1000" dirty="0"/>
          </a:p>
        </p:txBody>
      </p:sp>
      <p:pic>
        <p:nvPicPr>
          <p:cNvPr id="4098" name="Picture 2" descr="What do you observe in the above titration setup w toppr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878" y="2585543"/>
            <a:ext cx="3023015" cy="318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77" y="5076497"/>
            <a:ext cx="1368170" cy="135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953" y="320797"/>
            <a:ext cx="11797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Lato"/>
              </a:rPr>
              <a:t>What volume in milliliters of 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0.00300 </a:t>
            </a:r>
            <a:r>
              <a:rPr lang="en-US" b="1" i="1" dirty="0" smtClean="0">
                <a:solidFill>
                  <a:srgbClr val="000000"/>
                </a:solidFill>
                <a:latin typeface="Lato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Lato"/>
              </a:rPr>
              <a:t> HCl is required to </a:t>
            </a:r>
            <a:r>
              <a:rPr lang="en-US" i="1" dirty="0" smtClean="0">
                <a:solidFill>
                  <a:srgbClr val="000000"/>
                </a:solidFill>
                <a:latin typeface="Lato"/>
              </a:rPr>
              <a:t>neutralize</a:t>
            </a:r>
            <a:r>
              <a:rPr lang="en-US" dirty="0" smtClean="0">
                <a:solidFill>
                  <a:srgbClr val="000000"/>
                </a:solidFill>
                <a:latin typeface="Lato"/>
              </a:rPr>
              <a:t> 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30.0 mL of 0.00100 M </a:t>
            </a:r>
            <a:r>
              <a:rPr lang="en-US" dirty="0" smtClean="0">
                <a:solidFill>
                  <a:srgbClr val="000000"/>
                </a:solidFill>
                <a:latin typeface="Lato"/>
              </a:rPr>
              <a:t>Ca(OH)</a:t>
            </a:r>
            <a:r>
              <a:rPr lang="en-US" baseline="-25000" dirty="0" smtClean="0">
                <a:solidFill>
                  <a:srgbClr val="000000"/>
                </a:solidFill>
                <a:latin typeface="Lato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Lato"/>
              </a:rPr>
              <a:t> solution?  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 </a:t>
            </a:r>
            <a:br>
              <a:rPr lang="en-US" b="1" dirty="0" smtClean="0">
                <a:solidFill>
                  <a:srgbClr val="000000"/>
                </a:solidFill>
                <a:latin typeface="Lato"/>
              </a:rPr>
            </a:br>
            <a:endParaRPr lang="en-US" dirty="0" smtClean="0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Lato"/>
              </a:rPr>
              <a:t>2 HCl  +  Ca(OH)</a:t>
            </a:r>
            <a:r>
              <a:rPr lang="en-US" b="1" baseline="-25000" dirty="0" smtClean="0">
                <a:solidFill>
                  <a:srgbClr val="000000"/>
                </a:solidFill>
                <a:latin typeface="Lat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  </a:t>
            </a:r>
            <a:r>
              <a:rPr lang="en-US" b="1" dirty="0" smtClean="0">
                <a:solidFill>
                  <a:srgbClr val="000000"/>
                </a:solidFill>
                <a:latin typeface="Lato"/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  CaCl</a:t>
            </a:r>
            <a:r>
              <a:rPr lang="en-US" b="1" baseline="-25000" dirty="0" smtClean="0">
                <a:solidFill>
                  <a:srgbClr val="000000"/>
                </a:solidFill>
                <a:latin typeface="Lat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  +  2 H</a:t>
            </a:r>
            <a:r>
              <a:rPr lang="en-US" b="1" baseline="-25000" dirty="0" smtClean="0">
                <a:solidFill>
                  <a:srgbClr val="000000"/>
                </a:solidFill>
                <a:latin typeface="Lat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Lato"/>
              </a:rPr>
              <a:t>O</a:t>
            </a:r>
            <a:endParaRPr lang="en-US" b="0" i="0" dirty="0">
              <a:solidFill>
                <a:srgbClr val="000000"/>
              </a:solidFill>
              <a:effectLst/>
              <a:latin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2221" y="1967045"/>
            <a:ext cx="46939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</a:t>
            </a:r>
            <a:r>
              <a:rPr lang="en-US" dirty="0" smtClean="0"/>
              <a:t> of </a:t>
            </a:r>
            <a:r>
              <a:rPr lang="en-US" sz="2000" dirty="0" smtClean="0"/>
              <a:t>ACID         =      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</a:t>
            </a:r>
            <a:r>
              <a:rPr lang="en-US" sz="2000" dirty="0" smtClean="0"/>
              <a:t>t of BASE</a:t>
            </a:r>
          </a:p>
          <a:p>
            <a:r>
              <a:rPr lang="en-US" sz="2000" dirty="0" smtClean="0"/>
              <a:t>       M           V       </a:t>
            </a:r>
            <a:r>
              <a:rPr lang="en-US" sz="2000" dirty="0" smtClean="0">
                <a:solidFill>
                  <a:srgbClr val="FF0000"/>
                </a:solidFill>
              </a:rPr>
              <a:t>#</a:t>
            </a:r>
            <a:r>
              <a:rPr lang="en-US" sz="2000" dirty="0" smtClean="0"/>
              <a:t>    =        M             V       </a:t>
            </a:r>
            <a:r>
              <a:rPr lang="en-US" sz="2000" dirty="0" smtClean="0">
                <a:solidFill>
                  <a:srgbClr val="0070C0"/>
                </a:solidFill>
              </a:rPr>
              <a:t>#</a:t>
            </a:r>
          </a:p>
          <a:p>
            <a:r>
              <a:rPr lang="en-US" sz="2000" dirty="0" smtClean="0"/>
              <a:t>(0.003 M) (x mL) (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)  =  (0.001 M)(30 mL)(</a:t>
            </a:r>
            <a:r>
              <a:rPr lang="en-US" sz="2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       </a:t>
            </a:r>
            <a:r>
              <a:rPr lang="en-US" sz="2800" dirty="0"/>
              <a:t>x</a:t>
            </a:r>
            <a:r>
              <a:rPr lang="en-US" sz="2800" dirty="0" smtClean="0"/>
              <a:t> =</a:t>
            </a:r>
            <a:r>
              <a:rPr lang="en-US" sz="2800" dirty="0" smtClean="0">
                <a:solidFill>
                  <a:srgbClr val="00B050"/>
                </a:solidFill>
              </a:rPr>
              <a:t> 20 mL of 0.00300 M HCl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0790" y="4087132"/>
            <a:ext cx="3594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HCl</a:t>
            </a:r>
            <a:r>
              <a:rPr lang="en-US" sz="2800" dirty="0" smtClean="0"/>
              <a:t>                 </a:t>
            </a:r>
            <a:r>
              <a:rPr lang="en-US" sz="2800" dirty="0" smtClean="0">
                <a:sym typeface="Wingdings" panose="05000000000000000000" pitchFamily="2" charset="2"/>
              </a:rPr>
              <a:t>H</a:t>
            </a:r>
            <a:r>
              <a:rPr lang="en-US" sz="2800" baseline="30000" dirty="0" smtClean="0">
                <a:sym typeface="Wingdings" panose="05000000000000000000" pitchFamily="2" charset="2"/>
              </a:rPr>
              <a:t>+</a:t>
            </a:r>
            <a:r>
              <a:rPr lang="en-US" sz="2800" dirty="0" smtClean="0">
                <a:sym typeface="Wingdings" panose="05000000000000000000" pitchFamily="2" charset="2"/>
              </a:rPr>
              <a:t>     +   </a:t>
            </a:r>
            <a:r>
              <a:rPr lang="en-US" sz="2800" dirty="0" err="1" smtClean="0">
                <a:sym typeface="Wingdings" panose="05000000000000000000" pitchFamily="2" charset="2"/>
              </a:rPr>
              <a:t>Cl</a:t>
            </a:r>
            <a:r>
              <a:rPr lang="en-US" sz="2800" baseline="30000" dirty="0" smtClean="0">
                <a:sym typeface="Wingdings" panose="05000000000000000000" pitchFamily="2" charset="2"/>
              </a:rPr>
              <a:t>-</a:t>
            </a:r>
            <a:endParaRPr lang="en-US" sz="28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4842032" y="5091967"/>
            <a:ext cx="4483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anose="05000000000000000000" pitchFamily="2" charset="2"/>
              </a:rPr>
              <a:t>             Ca</a:t>
            </a:r>
            <a:r>
              <a:rPr lang="en-US" sz="2800" baseline="30000" dirty="0" smtClean="0">
                <a:sym typeface="Wingdings" panose="05000000000000000000" pitchFamily="2" charset="2"/>
              </a:rPr>
              <a:t>2+</a:t>
            </a:r>
            <a:r>
              <a:rPr lang="en-US" sz="2800" dirty="0" smtClean="0">
                <a:sym typeface="Wingdings" panose="05000000000000000000" pitchFamily="2" charset="2"/>
              </a:rPr>
              <a:t>  +   2OH</a:t>
            </a:r>
            <a:r>
              <a:rPr lang="en-US" sz="2800" baseline="30000" dirty="0" smtClean="0">
                <a:sym typeface="Wingdings" panose="05000000000000000000" pitchFamily="2" charset="2"/>
              </a:rPr>
              <a:t>-</a:t>
            </a:r>
            <a:endParaRPr lang="en-US" sz="28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4831983" y="4448872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0.003 M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533172" y="4460595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0.003 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020189" y="5482415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0.001 M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137957" y="5479584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0.001 M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331021" y="5489632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“0.002 M”</a:t>
            </a:r>
            <a:endParaRPr lang="en-US" sz="1600" dirty="0"/>
          </a:p>
        </p:txBody>
      </p:sp>
      <p:pic>
        <p:nvPicPr>
          <p:cNvPr id="11" name="Picture 2" descr="https://s3.amazonaws.com/com.masterymanager.school-assets/school-assets/unit5/000/011/581/original/2871058.png?15875684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32" y="1264140"/>
            <a:ext cx="2187107" cy="361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5584874" y="4360985"/>
            <a:ext cx="9003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73373" y="5343378"/>
            <a:ext cx="9003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62646" y="4178105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=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77753" y="513236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# = 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2172" y="1139483"/>
            <a:ext cx="96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 mL </a:t>
            </a:r>
            <a:br>
              <a:rPr lang="en-US" dirty="0" smtClean="0"/>
            </a:br>
            <a:r>
              <a:rPr lang="en-US" dirty="0" smtClean="0"/>
              <a:t>0.003 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15243" y="1137138"/>
            <a:ext cx="96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30 mL </a:t>
            </a:r>
            <a:br>
              <a:rPr lang="en-US" dirty="0" smtClean="0"/>
            </a:br>
            <a:r>
              <a:rPr lang="en-US" dirty="0" smtClean="0"/>
              <a:t>0.001 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537895" y="998807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 = 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8560878" y="1322362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(0.003 M)(x mL)  =  (0.001 M)(30 mL)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002129" y="164592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10 mL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49910" y="2022352"/>
            <a:ext cx="95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35612" y="5076093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 = 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258595" y="5399648"/>
            <a:ext cx="382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(0.003 M)(x mL)  =  (“0.002 M”)(30 mL)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9679" y="578627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>
                <a:solidFill>
                  <a:srgbClr val="00B050"/>
                </a:solidFill>
              </a:rPr>
              <a:t>20 mL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5926" y="6194233"/>
            <a:ext cx="107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“Correct”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55548" y="4051495"/>
            <a:ext cx="801859" cy="7877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m I Being Tested? - White Wolf Journey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25"/>
          <a:stretch/>
        </p:blipFill>
        <p:spPr bwMode="auto">
          <a:xfrm>
            <a:off x="9531166" y="2400047"/>
            <a:ext cx="2119548" cy="184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682" y="5849006"/>
            <a:ext cx="1726108" cy="81980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403021" y="5060730"/>
            <a:ext cx="882869" cy="8040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44510" y="6369269"/>
            <a:ext cx="3699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What would the pH be at this point?  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9049407" y="636926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 animBg="1"/>
      <p:bldP spid="23" grpId="0" animBg="1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6445" y="740956"/>
            <a:ext cx="8417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Lato"/>
              </a:rPr>
              <a:t>0.472 </a:t>
            </a:r>
            <a:r>
              <a:rPr lang="en-US" b="1" i="1" dirty="0">
                <a:solidFill>
                  <a:srgbClr val="000000"/>
                </a:solidFill>
                <a:latin typeface="Lato"/>
              </a:rPr>
              <a:t>M</a:t>
            </a:r>
            <a:r>
              <a:rPr lang="en-US" dirty="0">
                <a:solidFill>
                  <a:srgbClr val="000000"/>
                </a:solidFill>
                <a:latin typeface="Lato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Lato"/>
              </a:rPr>
              <a:t>nitric acid</a:t>
            </a:r>
            <a:r>
              <a:rPr lang="en-US" dirty="0">
                <a:solidFill>
                  <a:srgbClr val="000000"/>
                </a:solidFill>
                <a:latin typeface="Lato"/>
              </a:rPr>
              <a:t> was used to titrate a </a:t>
            </a:r>
            <a:r>
              <a:rPr lang="en-US" b="1" dirty="0">
                <a:solidFill>
                  <a:srgbClr val="000000"/>
                </a:solidFill>
                <a:latin typeface="Lato"/>
              </a:rPr>
              <a:t>0.388 </a:t>
            </a:r>
            <a:r>
              <a:rPr lang="en-US" b="1" i="1" dirty="0">
                <a:solidFill>
                  <a:srgbClr val="000000"/>
                </a:solidFill>
                <a:latin typeface="Lato"/>
              </a:rPr>
              <a:t>M</a:t>
            </a:r>
            <a:r>
              <a:rPr lang="en-US" b="1" dirty="0">
                <a:solidFill>
                  <a:srgbClr val="000000"/>
                </a:solidFill>
                <a:latin typeface="Lato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Lato"/>
              </a:rPr>
              <a:t>aluminum hydroxide</a:t>
            </a:r>
            <a:r>
              <a:rPr lang="en-US" dirty="0">
                <a:solidFill>
                  <a:srgbClr val="000000"/>
                </a:solidFill>
                <a:latin typeface="Lato"/>
              </a:rPr>
              <a:t> solution. The initial volume reading on the acid buret was </a:t>
            </a:r>
            <a:r>
              <a:rPr lang="en-US" b="1" dirty="0">
                <a:solidFill>
                  <a:srgbClr val="000000"/>
                </a:solidFill>
                <a:latin typeface="Lato"/>
              </a:rPr>
              <a:t>34.42 mL</a:t>
            </a:r>
            <a:r>
              <a:rPr lang="en-US" dirty="0">
                <a:solidFill>
                  <a:srgbClr val="000000"/>
                </a:solidFill>
                <a:latin typeface="Lato"/>
              </a:rPr>
              <a:t> and the final reading was </a:t>
            </a:r>
            <a:r>
              <a:rPr lang="en-US" b="1" dirty="0">
                <a:solidFill>
                  <a:srgbClr val="000000"/>
                </a:solidFill>
                <a:latin typeface="Lato"/>
              </a:rPr>
              <a:t>41.90 mL</a:t>
            </a:r>
            <a:r>
              <a:rPr lang="en-US" dirty="0">
                <a:solidFill>
                  <a:srgbClr val="000000"/>
                </a:solidFill>
                <a:latin typeface="Lato"/>
              </a:rPr>
              <a:t>. </a:t>
            </a:r>
            <a:endParaRPr lang="en-US" dirty="0" smtClean="0">
              <a:solidFill>
                <a:srgbClr val="000000"/>
              </a:solidFill>
              <a:latin typeface="Lato"/>
            </a:endParaRPr>
          </a:p>
          <a:p>
            <a:endParaRPr lang="en-US" dirty="0">
              <a:solidFill>
                <a:srgbClr val="000000"/>
              </a:solidFill>
              <a:latin typeface="Lato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Lato"/>
              </a:rPr>
              <a:t>If </a:t>
            </a:r>
            <a:r>
              <a:rPr lang="en-US" dirty="0">
                <a:solidFill>
                  <a:srgbClr val="000000"/>
                </a:solidFill>
                <a:latin typeface="Lato"/>
              </a:rPr>
              <a:t>the initial reading on the base buret was </a:t>
            </a:r>
            <a:r>
              <a:rPr lang="en-US" b="1" dirty="0">
                <a:solidFill>
                  <a:srgbClr val="000000"/>
                </a:solidFill>
                <a:latin typeface="Lato"/>
              </a:rPr>
              <a:t>63.25 mL</a:t>
            </a:r>
            <a:r>
              <a:rPr lang="en-US" dirty="0">
                <a:solidFill>
                  <a:srgbClr val="000000"/>
                </a:solidFill>
                <a:latin typeface="Lato"/>
              </a:rPr>
              <a:t>, what was the </a:t>
            </a:r>
            <a:r>
              <a:rPr lang="en-US" u="sng" dirty="0">
                <a:solidFill>
                  <a:srgbClr val="000000"/>
                </a:solidFill>
                <a:latin typeface="Lato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Lato"/>
              </a:rPr>
              <a:t> volume reading on the base?</a:t>
            </a:r>
            <a:endParaRPr lang="en-US" dirty="0"/>
          </a:p>
        </p:txBody>
      </p:sp>
      <p:pic>
        <p:nvPicPr>
          <p:cNvPr id="1026" name="Picture 2" descr="https://s3.amazonaws.com/com.masterymanager.school-assets/school-assets/unit5/000/011/581/original/2871058.png?15875684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515" y="244643"/>
            <a:ext cx="2187107" cy="361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1548" y="2956930"/>
            <a:ext cx="49455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</a:t>
            </a:r>
            <a:r>
              <a:rPr lang="en-US" sz="2000" dirty="0" smtClean="0"/>
              <a:t>Acid                           Base</a:t>
            </a:r>
          </a:p>
          <a:p>
            <a:r>
              <a:rPr lang="en-US" sz="2000" dirty="0" smtClean="0"/>
              <a:t>            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moles</a:t>
            </a:r>
            <a:r>
              <a:rPr lang="en-US" sz="2000" dirty="0" smtClean="0"/>
              <a:t> of acid    =      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moles</a:t>
            </a:r>
            <a:r>
              <a:rPr lang="en-US" sz="2000" dirty="0" smtClean="0"/>
              <a:t> of base</a:t>
            </a:r>
          </a:p>
          <a:p>
            <a:endParaRPr lang="en-US" sz="2000" dirty="0" smtClean="0"/>
          </a:p>
          <a:p>
            <a:r>
              <a:rPr lang="en-US" sz="2000" dirty="0" smtClean="0"/>
              <a:t>       M              V          </a:t>
            </a:r>
            <a:r>
              <a:rPr lang="en-US" sz="2000" dirty="0" smtClean="0">
                <a:solidFill>
                  <a:srgbClr val="FF0000"/>
                </a:solidFill>
              </a:rPr>
              <a:t>#</a:t>
            </a:r>
            <a:r>
              <a:rPr lang="en-US" sz="2000" dirty="0" smtClean="0"/>
              <a:t>    =        M           V       </a:t>
            </a:r>
            <a:r>
              <a:rPr lang="en-US" sz="2000" dirty="0" smtClean="0">
                <a:solidFill>
                  <a:srgbClr val="0070C0"/>
                </a:solidFill>
              </a:rPr>
              <a:t>#</a:t>
            </a:r>
          </a:p>
          <a:p>
            <a:r>
              <a:rPr lang="en-US" sz="2000" dirty="0" smtClean="0"/>
              <a:t>(0.472 M) (</a:t>
            </a:r>
            <a:r>
              <a:rPr lang="en-US" sz="2000" dirty="0" smtClean="0">
                <a:solidFill>
                  <a:srgbClr val="FF0000"/>
                </a:solidFill>
              </a:rPr>
              <a:t>7.48</a:t>
            </a:r>
            <a:r>
              <a:rPr lang="en-US" sz="2000" dirty="0" smtClean="0"/>
              <a:t> mL) (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)  =  (0.388 M)(x mL) (</a:t>
            </a:r>
            <a:r>
              <a:rPr lang="en-US" sz="2000" dirty="0" smtClean="0">
                <a:solidFill>
                  <a:srgbClr val="0070C0"/>
                </a:solidFill>
              </a:rPr>
              <a:t>3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                        X = 3.03 mL of 0.388 M Al(OH)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802597" y="2957756"/>
            <a:ext cx="3220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anose="05000000000000000000" pitchFamily="2" charset="2"/>
              </a:rPr>
              <a:t>    H</a:t>
            </a:r>
            <a:r>
              <a:rPr lang="en-US" sz="2400" baseline="30000" dirty="0" smtClean="0">
                <a:sym typeface="Wingdings" panose="05000000000000000000" pitchFamily="2" charset="2"/>
              </a:rPr>
              <a:t>+</a:t>
            </a:r>
            <a:r>
              <a:rPr lang="en-US" sz="2400" dirty="0" smtClean="0">
                <a:sym typeface="Wingdings" panose="05000000000000000000" pitchFamily="2" charset="2"/>
              </a:rPr>
              <a:t>    +   NO</a:t>
            </a:r>
            <a:r>
              <a:rPr lang="en-US" sz="2400" baseline="-25000" dirty="0" smtClean="0">
                <a:sym typeface="Wingdings" panose="05000000000000000000" pitchFamily="2" charset="2"/>
              </a:rPr>
              <a:t>3</a:t>
            </a:r>
            <a:r>
              <a:rPr lang="en-US" sz="2400" baseline="30000" dirty="0" smtClean="0">
                <a:sym typeface="Wingdings" panose="05000000000000000000" pitchFamily="2" charset="2"/>
              </a:rPr>
              <a:t>-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58969" y="3859559"/>
            <a:ext cx="3264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Al(OH)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anose="05000000000000000000" pitchFamily="2" charset="2"/>
              </a:rPr>
              <a:t>  Al</a:t>
            </a:r>
            <a:r>
              <a:rPr lang="en-US" sz="2400" baseline="30000" dirty="0">
                <a:sym typeface="Wingdings" panose="05000000000000000000" pitchFamily="2" charset="2"/>
              </a:rPr>
              <a:t>3</a:t>
            </a:r>
            <a:r>
              <a:rPr lang="en-US" sz="2400" baseline="30000" dirty="0" smtClean="0">
                <a:sym typeface="Wingdings" panose="05000000000000000000" pitchFamily="2" charset="2"/>
              </a:rPr>
              <a:t>+</a:t>
            </a:r>
            <a:r>
              <a:rPr lang="en-US" sz="2400" dirty="0" smtClean="0">
                <a:sym typeface="Wingdings" panose="05000000000000000000" pitchFamily="2" charset="2"/>
              </a:rPr>
              <a:t>  +  </a:t>
            </a:r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3</a:t>
            </a:r>
            <a:r>
              <a:rPr lang="en-US" sz="2400" dirty="0" smtClean="0">
                <a:sym typeface="Wingdings" panose="05000000000000000000" pitchFamily="2" charset="2"/>
              </a:rPr>
              <a:t> OH</a:t>
            </a:r>
            <a:r>
              <a:rPr lang="en-US" sz="2400" baseline="30000" dirty="0" smtClean="0">
                <a:sym typeface="Wingdings" panose="05000000000000000000" pitchFamily="2" charset="2"/>
              </a:rPr>
              <a:t>-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6822411" y="3309970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0.472 </a:t>
            </a:r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047017" y="3312388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0.472 </a:t>
            </a:r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11368" y="422988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0.388 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841293" y="4230411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0.388 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775780" y="4230933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“1.164 M”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92475" y="1416818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41.90 mL – 34.42 mL  =  7.48 mL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9782" y="5378445"/>
            <a:ext cx="431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63.25 mL  +  </a:t>
            </a:r>
            <a:r>
              <a:rPr lang="en-US" sz="2400" dirty="0" smtClean="0">
                <a:solidFill>
                  <a:srgbClr val="0070C0"/>
                </a:solidFill>
              </a:rPr>
              <a:t>3.03 mL 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00B050"/>
                </a:solidFill>
              </a:rPr>
              <a:t>  66.28 mL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4" name="Straight Arrow Connector 3"/>
          <p:cNvCxnSpPr>
            <a:stCxn id="7" idx="2"/>
          </p:cNvCxnSpPr>
          <p:nvPr/>
        </p:nvCxnSpPr>
        <p:spPr>
          <a:xfrm>
            <a:off x="2794341" y="4895922"/>
            <a:ext cx="451135" cy="4874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36420" y="2962142"/>
            <a:ext cx="785608" cy="6568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832762" y="3872453"/>
            <a:ext cx="839274" cy="6568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77320" y="4675032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using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V  =  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 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95493" y="297502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 =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19106" y="3900152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# = 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5042" y="5344732"/>
            <a:ext cx="391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(0.472 </a:t>
            </a:r>
            <a:r>
              <a:rPr lang="en-US" i="1" dirty="0" smtClean="0"/>
              <a:t>M</a:t>
            </a:r>
            <a:r>
              <a:rPr lang="en-US" dirty="0" smtClean="0"/>
              <a:t>)(7.48 mL)  =  (1.164 </a:t>
            </a:r>
            <a:r>
              <a:rPr lang="en-US" i="1" dirty="0" smtClean="0"/>
              <a:t>M</a:t>
            </a:r>
            <a:r>
              <a:rPr lang="en-US" dirty="0" smtClean="0"/>
              <a:t>) (x mL)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28079" y="5731099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smtClean="0">
                <a:solidFill>
                  <a:srgbClr val="0070C0"/>
                </a:solidFill>
              </a:rPr>
              <a:t>3.03</a:t>
            </a:r>
            <a:r>
              <a:rPr lang="en-US" dirty="0" smtClean="0"/>
              <a:t> mL added base</a:t>
            </a:r>
            <a:endParaRPr lang="en-US" dirty="0"/>
          </a:p>
        </p:txBody>
      </p:sp>
      <p:sp>
        <p:nvSpPr>
          <p:cNvPr id="1028" name="Curved Up Arrow 1027"/>
          <p:cNvSpPr/>
          <p:nvPr/>
        </p:nvSpPr>
        <p:spPr>
          <a:xfrm rot="192670" flipH="1">
            <a:off x="3405263" y="5994019"/>
            <a:ext cx="4604688" cy="520263"/>
          </a:xfrm>
          <a:prstGeom prst="curvedUpArrow">
            <a:avLst>
              <a:gd name="adj1" fmla="val 25000"/>
              <a:gd name="adj2" fmla="val 108036"/>
              <a:gd name="adj3" fmla="val 40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5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6" grpId="0"/>
      <p:bldP spid="16" grpId="0"/>
      <p:bldP spid="5" grpId="0" animBg="1"/>
      <p:bldP spid="17" grpId="0" animBg="1"/>
      <p:bldP spid="15" grpId="0"/>
      <p:bldP spid="18" grpId="0"/>
      <p:bldP spid="20" grpId="0"/>
      <p:bldP spid="19" grpId="0"/>
      <p:bldP spid="21" grpId="0"/>
      <p:bldP spid="10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6616" y="452470"/>
            <a:ext cx="7156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ato"/>
              </a:rPr>
              <a:t>Calculate the molarity of a H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SO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solution if 35.0 mL of the solution is </a:t>
            </a:r>
            <a:r>
              <a:rPr lang="en-US" sz="2000" i="1" dirty="0">
                <a:solidFill>
                  <a:srgbClr val="000000"/>
                </a:solidFill>
                <a:latin typeface="Lato"/>
              </a:rPr>
              <a:t>neutralized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by 75.0 mL of 0.265 </a:t>
            </a:r>
            <a:r>
              <a:rPr lang="en-US" sz="2000" i="1" dirty="0">
                <a:solidFill>
                  <a:srgbClr val="000000"/>
                </a:solidFill>
                <a:latin typeface="Lato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NaOH</a:t>
            </a:r>
            <a:r>
              <a:rPr lang="en-US" sz="2000" dirty="0" smtClean="0">
                <a:solidFill>
                  <a:srgbClr val="000000"/>
                </a:solidFill>
                <a:latin typeface="Lato"/>
              </a:rPr>
              <a:t>.</a:t>
            </a:r>
          </a:p>
          <a:p>
            <a:endParaRPr lang="en-US" sz="2000" dirty="0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Lato"/>
              </a:rPr>
              <a:t>H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SO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4 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(aq)  +  2 NaOH (aq</a:t>
            </a:r>
            <a:r>
              <a:rPr lang="en-US" sz="2000" dirty="0" smtClean="0">
                <a:solidFill>
                  <a:srgbClr val="000000"/>
                </a:solidFill>
                <a:latin typeface="Lato"/>
              </a:rPr>
              <a:t>)  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</a:t>
            </a:r>
            <a:r>
              <a:rPr lang="en-US" sz="2000" dirty="0" smtClean="0">
                <a:solidFill>
                  <a:srgbClr val="000000"/>
                </a:solidFill>
                <a:latin typeface="Lato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 Na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SO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4 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(aq)  +  2 H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O (l)</a:t>
            </a:r>
            <a:endParaRPr lang="en-US" sz="2000" i="0" dirty="0">
              <a:solidFill>
                <a:srgbClr val="000000"/>
              </a:solidFill>
              <a:effectLst/>
              <a:latin typeface="Lat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6182" y="2993776"/>
            <a:ext cx="91370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   </a:t>
            </a:r>
            <a:r>
              <a:rPr lang="en-US" sz="1000" dirty="0" smtClean="0"/>
              <a:t> </a:t>
            </a:r>
            <a:r>
              <a:rPr lang="en-US" sz="4000" dirty="0" smtClean="0"/>
              <a:t>“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</a:t>
            </a:r>
            <a:r>
              <a:rPr lang="en-US" sz="4000" dirty="0" smtClean="0"/>
              <a:t>” of Acid   =   “</a:t>
            </a:r>
            <a:r>
              <a:rPr lang="en-US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</a:t>
            </a:r>
            <a:r>
              <a:rPr lang="en-US" sz="4000" dirty="0" smtClean="0"/>
              <a:t>” of Base</a:t>
            </a:r>
          </a:p>
          <a:p>
            <a:r>
              <a:rPr lang="en-US" sz="4000" dirty="0" smtClean="0"/>
              <a:t>       M          V        </a:t>
            </a:r>
            <a:r>
              <a:rPr lang="en-US" sz="4000" dirty="0" smtClean="0">
                <a:solidFill>
                  <a:srgbClr val="FF0000"/>
                </a:solidFill>
              </a:rPr>
              <a:t>#</a:t>
            </a:r>
            <a:r>
              <a:rPr lang="en-US" sz="4000" dirty="0" smtClean="0"/>
              <a:t>    =        M           V       </a:t>
            </a:r>
            <a:r>
              <a:rPr lang="en-US" sz="4000" dirty="0" smtClean="0">
                <a:solidFill>
                  <a:srgbClr val="0070C0"/>
                </a:solidFill>
              </a:rPr>
              <a:t>#</a:t>
            </a:r>
          </a:p>
          <a:p>
            <a:r>
              <a:rPr lang="en-US" sz="4000" dirty="0" smtClean="0"/>
              <a:t>     (x M) (35 mL) (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)  =  (0.265M)(75 mL)(</a:t>
            </a:r>
            <a:r>
              <a:rPr lang="en-US" sz="4000" dirty="0" smtClean="0">
                <a:solidFill>
                  <a:srgbClr val="0070C0"/>
                </a:solidFill>
              </a:rPr>
              <a:t>1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 smtClean="0"/>
              <a:t>                        </a:t>
            </a:r>
            <a:r>
              <a:rPr lang="en-US" sz="4000" dirty="0" smtClean="0"/>
              <a:t>x </a:t>
            </a:r>
            <a:r>
              <a:rPr lang="en-US" sz="4000" dirty="0" smtClean="0"/>
              <a:t>=</a:t>
            </a:r>
            <a:r>
              <a:rPr lang="en-US" sz="4000" dirty="0" smtClean="0">
                <a:solidFill>
                  <a:srgbClr val="00B050"/>
                </a:solidFill>
              </a:rPr>
              <a:t> 0.2839 M H</a:t>
            </a:r>
            <a:r>
              <a:rPr lang="en-US" sz="4000" baseline="-25000" dirty="0" smtClean="0">
                <a:solidFill>
                  <a:srgbClr val="00B050"/>
                </a:solidFill>
              </a:rPr>
              <a:t>2</a:t>
            </a:r>
            <a:r>
              <a:rPr lang="en-US" sz="4000" dirty="0" smtClean="0">
                <a:solidFill>
                  <a:srgbClr val="00B050"/>
                </a:solidFill>
              </a:rPr>
              <a:t>SO</a:t>
            </a:r>
            <a:r>
              <a:rPr lang="en-US" sz="4000" baseline="-25000" dirty="0" smtClean="0">
                <a:solidFill>
                  <a:srgbClr val="00B050"/>
                </a:solidFill>
              </a:rPr>
              <a:t>4</a:t>
            </a:r>
            <a:endParaRPr lang="en-US" sz="4000" baseline="-25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47644" y="340513"/>
            <a:ext cx="320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anose="05000000000000000000" pitchFamily="2" charset="2"/>
              </a:rPr>
              <a:t> 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H</a:t>
            </a:r>
            <a:r>
              <a:rPr lang="en-US" sz="2400" baseline="30000" dirty="0" smtClean="0">
                <a:sym typeface="Wingdings" panose="05000000000000000000" pitchFamily="2" charset="2"/>
              </a:rPr>
              <a:t>+</a:t>
            </a:r>
            <a:r>
              <a:rPr lang="en-US" sz="2400" dirty="0" smtClean="0">
                <a:sym typeface="Wingdings" panose="05000000000000000000" pitchFamily="2" charset="2"/>
              </a:rPr>
              <a:t>   +   SO</a:t>
            </a:r>
            <a:r>
              <a:rPr lang="en-US" sz="2400" baseline="-25000" dirty="0" smtClean="0">
                <a:sym typeface="Wingdings" panose="05000000000000000000" pitchFamily="2" charset="2"/>
              </a:rPr>
              <a:t>4</a:t>
            </a:r>
            <a:r>
              <a:rPr lang="en-US" sz="2400" baseline="30000" dirty="0" smtClean="0">
                <a:sym typeface="Wingdings" panose="05000000000000000000" pitchFamily="2" charset="2"/>
              </a:rPr>
              <a:t>2-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787354" y="1345348"/>
            <a:ext cx="3065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NaOH   </a:t>
            </a:r>
            <a:r>
              <a:rPr lang="en-US" sz="2400" dirty="0" smtClean="0">
                <a:sym typeface="Wingdings" panose="05000000000000000000" pitchFamily="2" charset="2"/>
              </a:rPr>
              <a:t>  Na</a:t>
            </a:r>
            <a:r>
              <a:rPr lang="en-US" sz="2400" baseline="30000" dirty="0" smtClean="0">
                <a:sym typeface="Wingdings" panose="05000000000000000000" pitchFamily="2" charset="2"/>
              </a:rPr>
              <a:t>+</a:t>
            </a:r>
            <a:r>
              <a:rPr lang="en-US" sz="2400" dirty="0" smtClean="0">
                <a:sym typeface="Wingdings" panose="05000000000000000000" pitchFamily="2" charset="2"/>
              </a:rPr>
              <a:t>  + </a:t>
            </a:r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1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OH</a:t>
            </a:r>
            <a:r>
              <a:rPr lang="en-US" sz="2400" baseline="30000" dirty="0" smtClean="0">
                <a:sym typeface="Wingdings" panose="05000000000000000000" pitchFamily="2" charset="2"/>
              </a:rPr>
              <a:t>-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8889513" y="165852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0.265 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80151" y="1680294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0.265 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998086" y="1680294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0.265 M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7900992" y="38880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 =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00737" y="139787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# = 1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8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8476" y="806939"/>
            <a:ext cx="65558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ato"/>
              </a:rPr>
              <a:t>What is the </a:t>
            </a:r>
            <a:r>
              <a:rPr lang="en-US" sz="2000" i="1" dirty="0">
                <a:solidFill>
                  <a:srgbClr val="000000"/>
                </a:solidFill>
                <a:latin typeface="Lato"/>
              </a:rPr>
              <a:t>molarity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of nitric acid if 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24.62  mL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is required to </a:t>
            </a:r>
            <a:r>
              <a:rPr lang="en-US" sz="2000" i="1" dirty="0">
                <a:solidFill>
                  <a:srgbClr val="000000"/>
                </a:solidFill>
                <a:latin typeface="Lato"/>
              </a:rPr>
              <a:t>neutralize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1.750 g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 of sodium oxalate, Na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C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Lato"/>
              </a:rPr>
              <a:t>O</a:t>
            </a:r>
            <a:r>
              <a:rPr lang="en-US" sz="2000" baseline="-25000" dirty="0">
                <a:solidFill>
                  <a:srgbClr val="000000"/>
                </a:solidFill>
                <a:latin typeface="Lato"/>
              </a:rPr>
              <a:t>4</a:t>
            </a:r>
            <a:r>
              <a:rPr lang="en-US" sz="2000" dirty="0" smtClean="0">
                <a:solidFill>
                  <a:srgbClr val="000000"/>
                </a:solidFill>
                <a:latin typeface="Lato"/>
              </a:rPr>
              <a:t>?</a:t>
            </a:r>
          </a:p>
          <a:p>
            <a:endParaRPr lang="en-US" sz="2000" dirty="0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Lato"/>
              </a:rPr>
              <a:t>2 HNO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  +  Na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O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  </a:t>
            </a:r>
            <a:r>
              <a:rPr lang="en-US" sz="2000" b="1" dirty="0" smtClean="0">
                <a:solidFill>
                  <a:srgbClr val="000000"/>
                </a:solidFill>
                <a:latin typeface="Lato"/>
                <a:sym typeface="Wingdings" panose="05000000000000000000" pitchFamily="2" charset="2"/>
              </a:rPr>
              <a:t>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  H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O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Lato"/>
              </a:rPr>
              <a:t>  +  2 NaNO</a:t>
            </a:r>
            <a:r>
              <a:rPr lang="en-US" sz="2000" b="1" baseline="-25000" dirty="0">
                <a:solidFill>
                  <a:srgbClr val="000000"/>
                </a:solidFill>
                <a:latin typeface="Lato"/>
              </a:rPr>
              <a:t>3</a:t>
            </a:r>
            <a:endParaRPr lang="en-US" sz="2000" b="0" i="0" dirty="0">
              <a:solidFill>
                <a:srgbClr val="000000"/>
              </a:solidFill>
              <a:effectLst/>
              <a:latin typeface="Lat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6496" y="2582426"/>
            <a:ext cx="3331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dirty="0" smtClean="0"/>
              <a:t> mol 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1.750 g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437127" y="2441749"/>
            <a:ext cx="1668026" cy="834014"/>
            <a:chOff x="3999244" y="2441749"/>
            <a:chExt cx="1668026" cy="834014"/>
          </a:xfrm>
        </p:grpSpPr>
        <p:sp>
          <p:nvSpPr>
            <p:cNvPr id="12" name="Double Bracket 11"/>
            <p:cNvSpPr/>
            <p:nvPr/>
          </p:nvSpPr>
          <p:spPr>
            <a:xfrm>
              <a:off x="3999244" y="2441749"/>
              <a:ext cx="1668026" cy="834014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069582" y="2843682"/>
              <a:ext cx="15173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460336" y="2873829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134 </a:t>
            </a:r>
            <a:r>
              <a:rPr lang="en-US" sz="2000" dirty="0"/>
              <a:t>g Na</a:t>
            </a:r>
            <a:r>
              <a:rPr lang="en-US" sz="2000" baseline="-25000" dirty="0"/>
              <a:t>2</a:t>
            </a:r>
            <a:r>
              <a:rPr lang="en-US" sz="2000" dirty="0"/>
              <a:t>C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4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21817" y="2473569"/>
            <a:ext cx="168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mol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47021" y="2443424"/>
            <a:ext cx="1668026" cy="834014"/>
            <a:chOff x="5709138" y="2443424"/>
            <a:chExt cx="1668026" cy="834014"/>
          </a:xfrm>
        </p:grpSpPr>
        <p:sp>
          <p:nvSpPr>
            <p:cNvPr id="18" name="Double Bracket 17"/>
            <p:cNvSpPr/>
            <p:nvPr/>
          </p:nvSpPr>
          <p:spPr>
            <a:xfrm>
              <a:off x="5709138" y="2443424"/>
              <a:ext cx="1668026" cy="834014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779476" y="2845357"/>
              <a:ext cx="15173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105835" y="2875504"/>
            <a:ext cx="168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mol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267999" y="2475244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mol HNO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849911" y="2662812"/>
            <a:ext cx="23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 </a:t>
            </a:r>
            <a:r>
              <a:rPr lang="en-US" sz="2000" dirty="0" smtClean="0">
                <a:solidFill>
                  <a:srgbClr val="FF0000"/>
                </a:solidFill>
              </a:rPr>
              <a:t>0.02612 mol HNO</a:t>
            </a:r>
            <a:r>
              <a:rPr lang="en-US" sz="2000" baseline="-25000" dirty="0" smtClean="0">
                <a:solidFill>
                  <a:srgbClr val="FF0000"/>
                </a:solidFill>
              </a:rPr>
              <a:t>3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002958" y="3527679"/>
            <a:ext cx="1725101" cy="1487156"/>
            <a:chOff x="294618" y="3295859"/>
            <a:chExt cx="1725101" cy="1487156"/>
          </a:xfrm>
        </p:grpSpPr>
        <p:grpSp>
          <p:nvGrpSpPr>
            <p:cNvPr id="28" name="Group 27"/>
            <p:cNvGrpSpPr/>
            <p:nvPr/>
          </p:nvGrpSpPr>
          <p:grpSpPr>
            <a:xfrm>
              <a:off x="294618" y="3295859"/>
              <a:ext cx="1725101" cy="1487156"/>
              <a:chOff x="244376" y="3285810"/>
              <a:chExt cx="1725101" cy="1487156"/>
            </a:xfrm>
          </p:grpSpPr>
          <p:sp>
            <p:nvSpPr>
              <p:cNvPr id="23" name="Isosceles Triangle 22"/>
              <p:cNvSpPr/>
              <p:nvPr/>
            </p:nvSpPr>
            <p:spPr>
              <a:xfrm>
                <a:off x="244376" y="3285810"/>
                <a:ext cx="1725101" cy="148715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620888" y="4127020"/>
                <a:ext cx="96955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3" idx="3"/>
              </p:cNvCxnSpPr>
              <p:nvPr/>
            </p:nvCxnSpPr>
            <p:spPr>
              <a:xfrm flipH="1" flipV="1">
                <a:off x="1096845" y="4129872"/>
                <a:ext cx="10082" cy="64309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622998" y="4129873"/>
              <a:ext cx="5357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M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87864" y="4141596"/>
              <a:ext cx="3577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L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7772" y="3659688"/>
              <a:ext cx="742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mol</a:t>
              </a:r>
              <a:endParaRPr lang="en-US" sz="28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09872" y="4121240"/>
            <a:ext cx="1066053" cy="707886"/>
            <a:chOff x="3142445" y="4056845"/>
            <a:chExt cx="1066053" cy="707886"/>
          </a:xfrm>
        </p:grpSpPr>
        <p:sp>
          <p:nvSpPr>
            <p:cNvPr id="34" name="TextBox 33"/>
            <p:cNvSpPr txBox="1"/>
            <p:nvPr/>
          </p:nvSpPr>
          <p:spPr>
            <a:xfrm>
              <a:off x="3142445" y="4211392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  =  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24684" y="4056845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u="sng" dirty="0"/>
                <a:t>m</a:t>
              </a:r>
              <a:r>
                <a:rPr lang="en-US" sz="2000" u="sng" dirty="0" smtClean="0"/>
                <a:t>ol</a:t>
              </a:r>
            </a:p>
            <a:p>
              <a:pPr algn="ctr"/>
              <a:r>
                <a:rPr lang="en-US" sz="2000" dirty="0"/>
                <a:t>L</a:t>
              </a:r>
            </a:p>
          </p:txBody>
        </p:sp>
      </p:grpSp>
      <p:sp>
        <p:nvSpPr>
          <p:cNvPr id="37" name="Down Arrow 36"/>
          <p:cNvSpPr/>
          <p:nvPr/>
        </p:nvSpPr>
        <p:spPr>
          <a:xfrm rot="16200000">
            <a:off x="4700792" y="4005330"/>
            <a:ext cx="656823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754711" y="4286519"/>
            <a:ext cx="76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  =  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724326" y="226048"/>
            <a:ext cx="1582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1000 mL  =  1 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389586" y="372796"/>
            <a:ext cx="5047186" cy="4227849"/>
          </a:xfrm>
          <a:custGeom>
            <a:avLst/>
            <a:gdLst>
              <a:gd name="connsiteX0" fmla="*/ 0 w 5835583"/>
              <a:gd name="connsiteY0" fmla="*/ 454339 h 4227849"/>
              <a:gd name="connsiteX1" fmla="*/ 4945487 w 5835583"/>
              <a:gd name="connsiteY1" fmla="*/ 196762 h 4227849"/>
              <a:gd name="connsiteX2" fmla="*/ 5640947 w 5835583"/>
              <a:gd name="connsiteY2" fmla="*/ 2991477 h 4227849"/>
              <a:gd name="connsiteX3" fmla="*/ 2704563 w 5835583"/>
              <a:gd name="connsiteY3" fmla="*/ 4227849 h 422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5583" h="4227849">
                <a:moveTo>
                  <a:pt x="0" y="454339"/>
                </a:moveTo>
                <a:cubicBezTo>
                  <a:pt x="2002664" y="114122"/>
                  <a:pt x="4005329" y="-226094"/>
                  <a:pt x="4945487" y="196762"/>
                </a:cubicBezTo>
                <a:cubicBezTo>
                  <a:pt x="5885645" y="619618"/>
                  <a:pt x="6014434" y="2319629"/>
                  <a:pt x="5640947" y="2991477"/>
                </a:cubicBezTo>
                <a:cubicBezTo>
                  <a:pt x="5267460" y="3663325"/>
                  <a:pt x="2704563" y="4227849"/>
                  <a:pt x="2704563" y="4227849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752637" y="5273232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</a:t>
            </a:r>
            <a:r>
              <a:rPr lang="en-US" sz="2800" baseline="-25000" dirty="0" smtClean="0">
                <a:solidFill>
                  <a:srgbClr val="0070C0"/>
                </a:solidFill>
              </a:rPr>
              <a:t>HNO</a:t>
            </a:r>
            <a:r>
              <a:rPr lang="en-US" sz="2800" baseline="-50000" dirty="0" smtClean="0">
                <a:solidFill>
                  <a:srgbClr val="0070C0"/>
                </a:solidFill>
              </a:rPr>
              <a:t>3</a:t>
            </a:r>
            <a:r>
              <a:rPr lang="en-US" sz="2800" dirty="0" smtClean="0">
                <a:solidFill>
                  <a:srgbClr val="0070C0"/>
                </a:solidFill>
              </a:rPr>
              <a:t>  =  10.61 M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005731" y="2729132"/>
            <a:ext cx="1012874" cy="98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902129" y="3050344"/>
            <a:ext cx="1012874" cy="98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49729" y="2644726"/>
            <a:ext cx="1069145" cy="84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27383" y="3036277"/>
            <a:ext cx="1069145" cy="84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 descr="Confused Sweet Baby Boy | Baby faces, Baby boy photos, Bab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472" y="594682"/>
            <a:ext cx="1457381" cy="213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an a 12-Year-Old Really Be Smarter Than Einstein? | Live Sc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016" y="4918426"/>
            <a:ext cx="1846646" cy="15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02222" y="2081045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289746" y="207578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45424" y="20810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37890" y="207578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39159" y="2128345"/>
            <a:ext cx="4824248" cy="268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39" idx="3"/>
          </p:cNvCxnSpPr>
          <p:nvPr/>
        </p:nvCxnSpPr>
        <p:spPr>
          <a:xfrm>
            <a:off x="6518062" y="4486574"/>
            <a:ext cx="1270104" cy="6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92000" y="3499941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0.02612 </a:t>
            </a:r>
            <a:r>
              <a:rPr lang="en-US" dirty="0" err="1" smtClean="0"/>
              <a:t>mol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79628" y="4493171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0.002462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9 -0.11945 L -0.3349 -0.11921 C -0.34128 -0.10741 -0.34636 -0.09283 -0.35378 -0.08264 C -0.35859 -0.07546 -0.36328 -0.06806 -0.36849 -0.06158 C -0.37122 -0.05764 -0.37487 -0.05579 -0.37774 -0.05208 C -0.38034 -0.04884 -0.38203 -0.04421 -0.38451 -0.04051 C -0.38919 -0.03333 -0.39427 -0.02662 -0.39909 -0.01945 L -0.40716 -0.0081 C -0.40938 -0.00486 -0.4138 0.00139 -0.4138 0.00162 C -0.41511 0.00532 -0.41615 0.00949 -0.41784 0.01296 C -0.41888 0.01504 -0.42057 0.01574 -0.42188 0.01782 C -0.43203 0.03241 -0.41992 0.01782 -0.42995 0.02917 C -0.4362 0.05139 -0.42839 0.02986 -0.43646 0.04097 C -0.43945 0.04491 -0.44193 0.05023 -0.44453 0.05486 C -0.44622 0.05764 -0.44805 0.05949 -0.45 0.0618 C -0.45247 0.07546 -0.44909 0.06296 -0.45521 0.07338 C -0.45638 0.07569 -0.45677 0.07847 -0.45794 0.08055 C -0.45912 0.08241 -0.46055 0.08356 -0.46198 0.08518 C -0.46901 0.09398 -0.46471 0.08981 -0.46979 0.09444 L -0.46979 0.09491 " pathEditMode="relative" rAng="0" ptsTypes="AAAAAAAAAAAAAAAAAAAA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45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20" grpId="0"/>
      <p:bldP spid="21" grpId="0"/>
      <p:bldP spid="22" grpId="0"/>
      <p:bldP spid="37" grpId="0" animBg="1"/>
      <p:bldP spid="39" grpId="0"/>
      <p:bldP spid="41" grpId="0" animBg="1"/>
      <p:bldP spid="42" grpId="0" animBg="1"/>
      <p:bldP spid="43" grpId="0"/>
      <p:bldP spid="5" grpId="0"/>
      <p:bldP spid="47" grpId="0"/>
      <p:bldP spid="7" grpId="0"/>
      <p:bldP spid="48" grpId="0"/>
      <p:bldP spid="9" grpId="0" animBg="1"/>
      <p:bldP spid="16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414</Words>
  <Application>Microsoft Office PowerPoint</Application>
  <PresentationFormat>Widescreen</PresentationFormat>
  <Paragraphs>96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McLean County Unit 5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Quiz Post Review</dc:title>
  <dc:creator>Christopherson, Jeff</dc:creator>
  <cp:lastModifiedBy>Christopherson, Jeff</cp:lastModifiedBy>
  <cp:revision>44</cp:revision>
  <dcterms:created xsi:type="dcterms:W3CDTF">2020-04-25T00:12:12Z</dcterms:created>
  <dcterms:modified xsi:type="dcterms:W3CDTF">2020-04-25T17:37:17Z</dcterms:modified>
</cp:coreProperties>
</file>